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58" r:id="rId2"/>
    <p:sldId id="273" r:id="rId3"/>
    <p:sldId id="270" r:id="rId4"/>
    <p:sldId id="274" r:id="rId5"/>
    <p:sldId id="275" r:id="rId6"/>
    <p:sldId id="276" r:id="rId7"/>
    <p:sldId id="266" r:id="rId8"/>
    <p:sldId id="277" r:id="rId9"/>
    <p:sldId id="264" r:id="rId10"/>
    <p:sldId id="278" r:id="rId11"/>
    <p:sldId id="279" r:id="rId12"/>
    <p:sldId id="268" r:id="rId13"/>
    <p:sldId id="269" r:id="rId14"/>
    <p:sldId id="280" r:id="rId15"/>
    <p:sldId id="281" r:id="rId16"/>
  </p:sldIdLst>
  <p:sldSz cx="9144000" cy="6858000" type="screen4x3"/>
  <p:notesSz cx="6858000" cy="9144000"/>
  <p:defaultTextStyle>
    <a:defPPr>
      <a:defRPr lang="nn-NO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B88"/>
    <a:srgbClr val="003399"/>
    <a:srgbClr val="BFBFBF"/>
    <a:srgbClr val="DEEEFD"/>
    <a:srgbClr val="FFFFFF"/>
    <a:srgbClr val="BFD9E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39" autoAdjust="0"/>
    <p:restoredTop sz="81838" autoAdjust="0"/>
  </p:normalViewPr>
  <p:slideViewPr>
    <p:cSldViewPr>
      <p:cViewPr>
        <p:scale>
          <a:sx n="100" d="100"/>
          <a:sy n="100" d="100"/>
        </p:scale>
        <p:origin x="-496" y="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n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n-NO" smtClean="0"/>
              <a:t>Click to edit Master text styles</a:t>
            </a:r>
          </a:p>
          <a:p>
            <a:pPr lvl="1"/>
            <a:r>
              <a:rPr lang="nn-NO" smtClean="0"/>
              <a:t>Second level</a:t>
            </a:r>
          </a:p>
          <a:p>
            <a:pPr lvl="2"/>
            <a:r>
              <a:rPr lang="nn-NO" smtClean="0"/>
              <a:t>Third level</a:t>
            </a:r>
          </a:p>
          <a:p>
            <a:pPr lvl="3"/>
            <a:r>
              <a:rPr lang="nn-NO" smtClean="0"/>
              <a:t>Fourth level</a:t>
            </a:r>
          </a:p>
          <a:p>
            <a:pPr lvl="4"/>
            <a:r>
              <a:rPr lang="nn-NO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n-NO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BFC96D-58F8-4905-AB47-2A265D0DD7FF}" type="slidenum">
              <a:rPr lang="nn-NO"/>
              <a:pPr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206268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Bakgrunn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HR-prosjektet med delprosjekt Administrasjon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Målsetting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: NTNUs personaladministrasjon skjer på en effektiv og profesjonell måte, basert på gjennomgående normering av regler og standarder. Dette innebærer bl.a. at NTNU har gode prosesser for elektronisk personalarkiv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Effektmå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l: NTNUs personalarkiv og personaldokumenter er elektronisk tilgjengelig for ledere og HR-medarbeidere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Resulta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t: Beskrive og utvikle prosess og verktøy for personalarkiv/-mapper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2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899223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 dagens registrering i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av personaldokumentasjon og fysiske personalmapper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Korrespondanse mellom NTNU og en tilsatt journalføres i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dokumenter lagres elektronisk, fysisk dokument på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personalmappe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Fysisk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personalmappe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gjelder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frram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til innføring elektroniske personalmapper. Fysisk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personalmappe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skal ikke kasseres, skal beholdes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4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40953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 elektronisk personalarkiv – kombinasjon av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Paga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og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Fortsatt registrering av personaldokumentasjon i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men organisering og struktur annerledes, samt vil være den elektroniske personalmappen som gjelder. Fysisk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personalmappe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skal ikke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videresføres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eller få nye tilførsler av dokumenter</a:t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6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20707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 organisering og struktur av elektroniske personalmapper i </a:t>
            </a:r>
            <a:r>
              <a:rPr lang="nb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Fire tematiske områder – 1) A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rbeidsataler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Forlengelser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Avslutning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arb.forhold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2)Adm av arbeidsforhold, 3) HMS, IA,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Sykefravær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4) Opprykk etter kompetanse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Utarbeidet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veileder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for dokumentregistrering i saker: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titler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ved registrering,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hva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dokument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omhandler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type dokument ved registrering, skjerming unntatt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offentlighet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nb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8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97083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Utarbeidet temasider og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veiledninger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NTNUs arkivplan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10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60056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 tilgang til personalmapper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Revisjon utført/utføres  for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tilganger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til personaldokumentasjon ved innføring elektroniske personalmapper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Autorisasjon til tilgangskoder – tilgangskoder og nivå for registrering og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betydning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av dette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Søk etter personalmapper og lesetilgang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kun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dersom autorisert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11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816063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Om tilgangsgrupper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Tilgang til dokumenter og deling av informasjon via tilgangsgrupper for HR-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medarbeidere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og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kontorledere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Fast tilgangsgruppe registrert i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ePhorte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Vedlikehold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av disse. Tilgangsgruppe </a:t>
            </a:r>
            <a:r>
              <a:rPr lang="nn-NO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tilknyttes</a:t>
            </a:r>
            <a: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ved registreringen av dokument</a:t>
            </a:r>
            <a:br>
              <a:rPr lang="nn-NO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nb-NO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FC96D-58F8-4905-AB47-2A265D0DD7FF}" type="slidenum">
              <a:rPr lang="nn-NO" smtClean="0"/>
              <a:pPr/>
              <a:t>13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87569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077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06184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375400" y="533400"/>
            <a:ext cx="1943100" cy="487045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46100" y="533400"/>
            <a:ext cx="5676900" cy="48704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6152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9547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1071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46100" y="1971675"/>
            <a:ext cx="3810000" cy="3432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08500" y="1971675"/>
            <a:ext cx="3810000" cy="3432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050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4259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9655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16914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96918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3410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" name="Picture 104" descr="bgr-mellom.bmp                                                 00095C1FMacintosh HD                   BCDAEE2C: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7176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title"/>
          </p:nvPr>
        </p:nvSpPr>
        <p:spPr bwMode="auto">
          <a:xfrm>
            <a:off x="5461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nn-NO" smtClean="0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6100" y="1971675"/>
            <a:ext cx="7772400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 smtClean="0"/>
          </a:p>
        </p:txBody>
      </p:sp>
      <p:sp>
        <p:nvSpPr>
          <p:cNvPr id="1131" name="Rectangle 10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1400" y="6008688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nn-NO"/>
          </a:p>
        </p:txBody>
      </p:sp>
      <p:sp>
        <p:nvSpPr>
          <p:cNvPr id="1132" name="Rectangle 10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" y="60134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n-NO"/>
          </a:p>
        </p:txBody>
      </p:sp>
      <p:sp>
        <p:nvSpPr>
          <p:cNvPr id="1133" name="Rectangle 109"/>
          <p:cNvSpPr>
            <a:spLocks noChangeArrowheads="1"/>
          </p:cNvSpPr>
          <p:nvPr/>
        </p:nvSpPr>
        <p:spPr bwMode="auto">
          <a:xfrm>
            <a:off x="0" y="0"/>
            <a:ext cx="42068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81CB17AD-A2B2-4EAA-A7D0-3209DC64093B}" type="slidenum">
              <a:rPr lang="nn-NO" sz="1400" b="1">
                <a:solidFill>
                  <a:srgbClr val="BFD9E6"/>
                </a:solidFill>
              </a:rPr>
              <a:pPr algn="ctr"/>
              <a:t>‹#›</a:t>
            </a:fld>
            <a:endParaRPr lang="nn-NO" sz="1400">
              <a:solidFill>
                <a:srgbClr val="BFD9E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75" name="Picture 1043" descr="bgr-s1-mellom.bmp                                              00095C1FMacintosh HD                   BCDAEE2C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7176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76" name="Text Box 1044"/>
          <p:cNvSpPr txBox="1">
            <a:spLocks noChangeArrowheads="1"/>
          </p:cNvSpPr>
          <p:nvPr/>
        </p:nvSpPr>
        <p:spPr bwMode="auto">
          <a:xfrm>
            <a:off x="539552" y="3203574"/>
            <a:ext cx="821891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/>
            <a:r>
              <a:rPr lang="nb-NO" sz="2000" dirty="0" smtClean="0">
                <a:latin typeface="Times" pitchFamily="18" charset="0"/>
              </a:rPr>
              <a:t>NTNU skal innføre elektroniske personalmapper i sak-/arkivsystemet </a:t>
            </a:r>
            <a:r>
              <a:rPr lang="nb-NO" sz="2000" dirty="0" err="1" smtClean="0">
                <a:latin typeface="Times" pitchFamily="18" charset="0"/>
              </a:rPr>
              <a:t>ePhorte</a:t>
            </a:r>
            <a:r>
              <a:rPr lang="nb-NO" sz="2000" dirty="0" smtClean="0">
                <a:latin typeface="Times" pitchFamily="18" charset="0"/>
              </a:rPr>
              <a:t> </a:t>
            </a:r>
            <a:br>
              <a:rPr lang="nb-NO" sz="2000" dirty="0" smtClean="0">
                <a:latin typeface="Times" pitchFamily="18" charset="0"/>
              </a:rPr>
            </a:br>
            <a:r>
              <a:rPr lang="nb-NO" sz="2000" dirty="0" smtClean="0">
                <a:latin typeface="Times" pitchFamily="18" charset="0"/>
              </a:rPr>
              <a:t>fra årsskiftet 2013/2014</a:t>
            </a:r>
            <a:br>
              <a:rPr lang="nb-NO" sz="2000" dirty="0" smtClean="0">
                <a:latin typeface="Times" pitchFamily="18" charset="0"/>
              </a:rPr>
            </a:br>
            <a:endParaRPr lang="nb-NO" sz="2000" dirty="0" smtClean="0">
              <a:latin typeface="Times" pitchFamily="18" charset="0"/>
            </a:endParaRPr>
          </a:p>
          <a:p>
            <a:pPr>
              <a:buAutoNum type="arabicPeriod"/>
            </a:pPr>
            <a:r>
              <a:rPr lang="nb-NO" sz="2000" dirty="0" smtClean="0">
                <a:latin typeface="Times" pitchFamily="18" charset="0"/>
              </a:rPr>
              <a:t>Bakgrunn</a:t>
            </a:r>
            <a:br>
              <a:rPr lang="nb-NO" sz="2000" dirty="0" smtClean="0">
                <a:latin typeface="Times" pitchFamily="18" charset="0"/>
              </a:rPr>
            </a:br>
            <a:endParaRPr lang="nb-NO" sz="2000" dirty="0" smtClean="0">
              <a:latin typeface="Times" pitchFamily="18" charset="0"/>
            </a:endParaRPr>
          </a:p>
          <a:p>
            <a:pPr>
              <a:buAutoNum type="arabicPeriod"/>
            </a:pPr>
            <a:r>
              <a:rPr lang="nb-NO" sz="2000" dirty="0" smtClean="0">
                <a:latin typeface="Times" pitchFamily="18" charset="0"/>
              </a:rPr>
              <a:t>Organisering </a:t>
            </a:r>
            <a:r>
              <a:rPr lang="nb-NO" sz="2000" dirty="0">
                <a:latin typeface="Times" pitchFamily="18" charset="0"/>
              </a:rPr>
              <a:t>og struktur av elektroniske </a:t>
            </a:r>
            <a:r>
              <a:rPr lang="nb-NO" sz="2000" dirty="0" smtClean="0">
                <a:latin typeface="Times" pitchFamily="18" charset="0"/>
              </a:rPr>
              <a:t>personalmapper</a:t>
            </a:r>
          </a:p>
          <a:p>
            <a:pPr>
              <a:buAutoNum type="arabicPeriod"/>
            </a:pPr>
            <a:endParaRPr lang="nb-NO" sz="2000" dirty="0">
              <a:latin typeface="Times" pitchFamily="18" charset="0"/>
            </a:endParaRPr>
          </a:p>
          <a:p>
            <a:pPr>
              <a:buAutoNum type="arabicPeriod"/>
            </a:pPr>
            <a:r>
              <a:rPr lang="nb-NO" sz="2000" dirty="0" smtClean="0">
                <a:latin typeface="Times" pitchFamily="18" charset="0"/>
              </a:rPr>
              <a:t> Autorisering for tilgang til saker og dokumenter</a:t>
            </a:r>
            <a:br>
              <a:rPr lang="nb-NO" sz="2000" dirty="0" smtClean="0">
                <a:latin typeface="Times" pitchFamily="18" charset="0"/>
              </a:rPr>
            </a:br>
            <a:endParaRPr lang="nb-NO" sz="2000" dirty="0" smtClean="0">
              <a:latin typeface="Times" pitchFamily="18" charset="0"/>
            </a:endParaRPr>
          </a:p>
          <a:p>
            <a:pPr>
              <a:buAutoNum type="arabicPeriod"/>
            </a:pPr>
            <a:r>
              <a:rPr lang="nb-NO" sz="2000" dirty="0" smtClean="0">
                <a:latin typeface="Times" pitchFamily="18" charset="0"/>
              </a:rPr>
              <a:t> Spørsmål - diskusjon</a:t>
            </a:r>
            <a:br>
              <a:rPr lang="nb-NO" sz="2000" dirty="0" smtClean="0">
                <a:latin typeface="Times" pitchFamily="18" charset="0"/>
              </a:rPr>
            </a:br>
            <a:endParaRPr lang="nb-NO" sz="2000" dirty="0" smtClean="0">
              <a:latin typeface="Times" pitchFamily="18" charset="0"/>
            </a:endParaRPr>
          </a:p>
          <a:p>
            <a:pPr marL="0" indent="0"/>
            <a:endParaRPr lang="nb-NO" sz="2200" dirty="0"/>
          </a:p>
        </p:txBody>
      </p:sp>
      <p:sp>
        <p:nvSpPr>
          <p:cNvPr id="19477" name="Text Box 1045"/>
          <p:cNvSpPr txBox="1">
            <a:spLocks noChangeArrowheads="1"/>
          </p:cNvSpPr>
          <p:nvPr/>
        </p:nvSpPr>
        <p:spPr bwMode="auto">
          <a:xfrm>
            <a:off x="8806869" y="6553200"/>
            <a:ext cx="18473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endParaRPr lang="nb-NO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Veilder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Veileder utarbeidet for dokumentregistreringen i elektronisk </a:t>
            </a:r>
            <a:r>
              <a:rPr lang="nb-NO" dirty="0" err="1" smtClean="0"/>
              <a:t>personalmappe</a:t>
            </a:r>
            <a:endParaRPr lang="nb-NO" dirty="0" smtClean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4877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Tilgang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Tilgang til elektroniske personalmapper i </a:t>
            </a:r>
            <a:r>
              <a:rPr lang="nb-NO" dirty="0" err="1" smtClean="0"/>
              <a:t>ePhorte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7112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268760"/>
            <a:ext cx="8964488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613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899592" y="1166843"/>
            <a:ext cx="77048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sz="2800" dirty="0" smtClean="0">
              <a:latin typeface="Times" pitchFamily="18" charset="0"/>
            </a:endParaRPr>
          </a:p>
          <a:p>
            <a:r>
              <a:rPr lang="nb-NO" sz="2800" dirty="0" smtClean="0">
                <a:latin typeface="Times" pitchFamily="18" charset="0"/>
              </a:rPr>
              <a:t>Kan </a:t>
            </a:r>
            <a:r>
              <a:rPr lang="nb-NO" sz="2800" dirty="0">
                <a:latin typeface="Times" pitchFamily="18" charset="0"/>
              </a:rPr>
              <a:t>få lesetilgang som medlem av tilgangsgruppe (faste og </a:t>
            </a:r>
            <a:r>
              <a:rPr lang="nb-NO" sz="2800" dirty="0" err="1">
                <a:latin typeface="Times" pitchFamily="18" charset="0"/>
              </a:rPr>
              <a:t>adhoc</a:t>
            </a:r>
            <a:r>
              <a:rPr lang="nb-NO" sz="2800" dirty="0">
                <a:latin typeface="Times" pitchFamily="18" charset="0"/>
              </a:rPr>
              <a:t>), som kopimottaker og som</a:t>
            </a:r>
          </a:p>
          <a:p>
            <a:r>
              <a:rPr lang="nb-NO" sz="2800" dirty="0">
                <a:latin typeface="Times" pitchFamily="18" charset="0"/>
              </a:rPr>
              <a:t>saksansvarlig. </a:t>
            </a:r>
            <a:endParaRPr lang="nb-NO" sz="2800" dirty="0" smtClean="0">
              <a:latin typeface="Times" pitchFamily="18" charset="0"/>
            </a:endParaRPr>
          </a:p>
          <a:p>
            <a:endParaRPr lang="nb-NO" sz="2800" dirty="0">
              <a:latin typeface="Times" pitchFamily="18" charset="0"/>
            </a:endParaRPr>
          </a:p>
          <a:p>
            <a:endParaRPr lang="nb-NO" sz="2800" dirty="0" smtClean="0">
              <a:latin typeface="Times" pitchFamily="18" charset="0"/>
            </a:endParaRPr>
          </a:p>
          <a:p>
            <a:r>
              <a:rPr lang="nb-NO" sz="2800" dirty="0" smtClean="0">
                <a:latin typeface="Times" pitchFamily="18" charset="0"/>
              </a:rPr>
              <a:t>Forutsetter </a:t>
            </a:r>
            <a:r>
              <a:rPr lang="nb-NO" sz="2800" dirty="0">
                <a:latin typeface="Times" pitchFamily="18" charset="0"/>
              </a:rPr>
              <a:t>personlig autorisering </a:t>
            </a:r>
          </a:p>
        </p:txBody>
      </p:sp>
    </p:spTree>
    <p:extLst>
      <p:ext uri="{BB962C8B-B14F-4D97-AF65-F5344CB8AC3E}">
        <p14:creationId xmlns:p14="http://schemas.microsoft.com/office/powerpoint/2010/main" val="428543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Ressurser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NTNUs arkivplan</a:t>
            </a:r>
            <a:br>
              <a:rPr lang="nb-NO" dirty="0" smtClean="0"/>
            </a:br>
            <a:endParaRPr lang="nb-NO" dirty="0" smtClean="0"/>
          </a:p>
          <a:p>
            <a:r>
              <a:rPr lang="nb-NO" dirty="0" smtClean="0"/>
              <a:t>Peker til ressurs fra HR-portalen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032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Demo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Demo </a:t>
            </a:r>
            <a:r>
              <a:rPr lang="nb-NO" dirty="0" err="1" smtClean="0"/>
              <a:t>ePhorte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546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Bakgrunn	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083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043608" y="980728"/>
            <a:ext cx="612068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smtClean="0">
                <a:latin typeface="Times New Roman"/>
                <a:ea typeface="Times New Roman"/>
              </a:rPr>
              <a:t>HR-prosjektet</a:t>
            </a:r>
            <a:br>
              <a:rPr lang="nb-NO" b="1" dirty="0" smtClean="0">
                <a:latin typeface="Times New Roman"/>
                <a:ea typeface="Times New Roman"/>
              </a:rPr>
            </a:br>
            <a:r>
              <a:rPr lang="nb-NO" b="1" dirty="0" smtClean="0">
                <a:latin typeface="Times New Roman"/>
                <a:ea typeface="Times New Roman"/>
              </a:rPr>
              <a:t/>
            </a:r>
            <a:br>
              <a:rPr lang="nb-NO" b="1" dirty="0" smtClean="0">
                <a:latin typeface="Times New Roman"/>
                <a:ea typeface="Times New Roman"/>
              </a:rPr>
            </a:br>
            <a:r>
              <a:rPr lang="nb-NO" sz="1400" dirty="0" smtClean="0">
                <a:latin typeface="Times" pitchFamily="18" charset="0"/>
              </a:rPr>
              <a:t>Delprosjekt: </a:t>
            </a:r>
            <a:r>
              <a:rPr lang="nb-NO" sz="1400" b="1" dirty="0" smtClean="0">
                <a:latin typeface="Times" pitchFamily="18" charset="0"/>
              </a:rPr>
              <a:t>Administrasjon</a:t>
            </a:r>
            <a:br>
              <a:rPr lang="nb-NO" sz="1400" b="1" dirty="0" smtClean="0">
                <a:latin typeface="Times" pitchFamily="18" charset="0"/>
              </a:rPr>
            </a:br>
            <a:r>
              <a:rPr lang="nb-NO" sz="1400" b="1" dirty="0" smtClean="0">
                <a:latin typeface="Times" pitchFamily="18" charset="0"/>
              </a:rPr>
              <a:t/>
            </a:r>
            <a:br>
              <a:rPr lang="nb-NO" sz="1400" b="1" dirty="0" smtClean="0">
                <a:latin typeface="Times" pitchFamily="18" charset="0"/>
              </a:rPr>
            </a:br>
            <a:r>
              <a:rPr lang="nb-NO" sz="1400" b="1" dirty="0" smtClean="0">
                <a:latin typeface="Times" pitchFamily="18" charset="0"/>
              </a:rPr>
              <a:t>Målsetting:</a:t>
            </a:r>
          </a:p>
          <a:p>
            <a:r>
              <a:rPr lang="nb-NO" sz="1400" dirty="0" smtClean="0">
                <a:latin typeface="Times" pitchFamily="18" charset="0"/>
              </a:rPr>
              <a:t>NTNUs </a:t>
            </a:r>
            <a:r>
              <a:rPr lang="nb-NO" sz="1400" dirty="0">
                <a:latin typeface="Times" pitchFamily="18" charset="0"/>
              </a:rPr>
              <a:t>personaladministrasjon skjer på en effektiv og profesjonell måte, basert på gjennomgående normering av regler og standarder. </a:t>
            </a:r>
            <a:r>
              <a:rPr lang="nb-NO" sz="1400" dirty="0" smtClean="0">
                <a:latin typeface="Times" pitchFamily="18" charset="0"/>
              </a:rPr>
              <a:t>Dette </a:t>
            </a:r>
            <a:r>
              <a:rPr lang="nb-NO" sz="1400" dirty="0">
                <a:latin typeface="Times" pitchFamily="18" charset="0"/>
              </a:rPr>
              <a:t>innebærer </a:t>
            </a:r>
            <a:r>
              <a:rPr lang="nb-NO" sz="1400" dirty="0" smtClean="0">
                <a:latin typeface="Times" pitchFamily="18" charset="0"/>
              </a:rPr>
              <a:t>bl.a. at </a:t>
            </a:r>
            <a:r>
              <a:rPr lang="nb-NO" sz="1400" dirty="0">
                <a:latin typeface="Times" pitchFamily="18" charset="0"/>
              </a:rPr>
              <a:t>NTNU har gode prosesser </a:t>
            </a:r>
            <a:r>
              <a:rPr lang="nb-NO" sz="1400" dirty="0" smtClean="0">
                <a:latin typeface="Times" pitchFamily="18" charset="0"/>
              </a:rPr>
              <a:t>for elektronisk </a:t>
            </a:r>
            <a:r>
              <a:rPr lang="nb-NO" sz="1400" dirty="0">
                <a:latin typeface="Times" pitchFamily="18" charset="0"/>
              </a:rPr>
              <a:t>personalarkiv</a:t>
            </a:r>
          </a:p>
          <a:p>
            <a:endParaRPr lang="nb-NO" sz="1400" dirty="0">
              <a:latin typeface="Times" pitchFamily="18" charset="0"/>
            </a:endParaRPr>
          </a:p>
          <a:p>
            <a:pPr>
              <a:spcAft>
                <a:spcPts val="0"/>
              </a:spcAft>
            </a:pPr>
            <a:r>
              <a:rPr lang="nb-NO" sz="1400" dirty="0" smtClean="0">
                <a:latin typeface="Times" pitchFamily="18" charset="0"/>
                <a:ea typeface="Times New Roman"/>
              </a:rPr>
              <a:t>Effektmål </a:t>
            </a:r>
            <a:r>
              <a:rPr lang="nb-NO" sz="1400" dirty="0">
                <a:latin typeface="Times" pitchFamily="18" charset="0"/>
                <a:ea typeface="Times New Roman"/>
              </a:rPr>
              <a:t>for Personalarkiv</a:t>
            </a:r>
            <a:r>
              <a:rPr lang="nb-NO" sz="1400" dirty="0" smtClean="0">
                <a:latin typeface="Times" pitchFamily="18" charset="0"/>
                <a:ea typeface="Times New Roman"/>
              </a:rPr>
              <a:t>/-mapper</a:t>
            </a:r>
            <a:br>
              <a:rPr lang="nb-NO" sz="1400" dirty="0" smtClean="0">
                <a:latin typeface="Times" pitchFamily="18" charset="0"/>
                <a:ea typeface="Times New Roman"/>
              </a:rPr>
            </a:br>
            <a:endParaRPr lang="nb-NO" sz="1400" dirty="0">
              <a:latin typeface="Times" pitchFamily="18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nb-NO" sz="1400" dirty="0" smtClean="0">
                <a:latin typeface="Times" pitchFamily="18" charset="0"/>
                <a:ea typeface="Times New Roman"/>
              </a:rPr>
              <a:t>1) NTNUs </a:t>
            </a:r>
            <a:r>
              <a:rPr lang="nb-NO" sz="1400" dirty="0">
                <a:latin typeface="Times" pitchFamily="18" charset="0"/>
                <a:ea typeface="Times New Roman"/>
              </a:rPr>
              <a:t>saksbehandling og tilgang til personaladministrative dokumenter skjer på en effektiv og hensiktsmessig måte </a:t>
            </a:r>
          </a:p>
          <a:p>
            <a:pPr>
              <a:spcAft>
                <a:spcPts val="0"/>
              </a:spcAft>
            </a:pPr>
            <a:r>
              <a:rPr lang="nb-NO" sz="1400" dirty="0" smtClean="0">
                <a:latin typeface="Times" pitchFamily="18" charset="0"/>
                <a:ea typeface="Times New Roman"/>
              </a:rPr>
              <a:t>2) NTNUs </a:t>
            </a:r>
            <a:r>
              <a:rPr lang="nb-NO" sz="1400" dirty="0">
                <a:latin typeface="Times" pitchFamily="18" charset="0"/>
                <a:ea typeface="Times New Roman"/>
              </a:rPr>
              <a:t>personalarkiv og personaldokumenter er elektronisk tilgjengelig for ledere og </a:t>
            </a:r>
            <a:r>
              <a:rPr lang="nb-NO" sz="1400" dirty="0" smtClean="0">
                <a:latin typeface="Times" pitchFamily="18" charset="0"/>
                <a:ea typeface="Times New Roman"/>
              </a:rPr>
              <a:t>HR-medarbeidere</a:t>
            </a:r>
            <a:endParaRPr lang="nb-NO" sz="1400" dirty="0">
              <a:latin typeface="Times" pitchFamily="18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nb-NO" sz="1400" dirty="0">
                <a:latin typeface="Times" pitchFamily="18" charset="0"/>
                <a:ea typeface="Times New Roman"/>
              </a:rPr>
              <a:t> </a:t>
            </a:r>
            <a:endParaRPr lang="nb-NO" sz="1400" dirty="0" smtClean="0">
              <a:latin typeface="Times" pitchFamily="18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nb-NO" sz="1400" dirty="0" smtClean="0">
                <a:latin typeface="Times" pitchFamily="18" charset="0"/>
                <a:ea typeface="Times New Roman"/>
              </a:rPr>
              <a:t>Resultat:</a:t>
            </a:r>
            <a:endParaRPr lang="nb-NO" sz="1400" dirty="0">
              <a:latin typeface="Times" pitchFamily="18" charset="0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nb-NO" sz="1400" dirty="0" smtClean="0">
                <a:latin typeface="Times" pitchFamily="18" charset="0"/>
                <a:ea typeface="Times New Roman"/>
              </a:rPr>
              <a:t>Beskrive </a:t>
            </a:r>
            <a:r>
              <a:rPr lang="nb-NO" sz="1400" dirty="0">
                <a:latin typeface="Times" pitchFamily="18" charset="0"/>
                <a:ea typeface="Times New Roman"/>
              </a:rPr>
              <a:t>og utvikle </a:t>
            </a:r>
            <a:r>
              <a:rPr lang="nb-NO" sz="1400" dirty="0" smtClean="0">
                <a:latin typeface="Times" pitchFamily="18" charset="0"/>
                <a:ea typeface="Times New Roman"/>
              </a:rPr>
              <a:t>prosess </a:t>
            </a:r>
            <a:r>
              <a:rPr lang="nb-NO" sz="1400" dirty="0">
                <a:latin typeface="Times" pitchFamily="18" charset="0"/>
                <a:ea typeface="Times New Roman"/>
              </a:rPr>
              <a:t>og verktøy for personalarkiv/-mapper</a:t>
            </a:r>
          </a:p>
          <a:p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87653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Dagens bruk av </a:t>
            </a:r>
            <a:r>
              <a:rPr lang="nb-NO" dirty="0" err="1" smtClean="0"/>
              <a:t>personalmappe</a:t>
            </a:r>
            <a:r>
              <a:rPr lang="nb-NO" dirty="0" smtClean="0"/>
              <a:t> i </a:t>
            </a:r>
            <a:r>
              <a:rPr lang="nb-NO" dirty="0" err="1" smtClean="0"/>
              <a:t>ePhorte</a:t>
            </a:r>
            <a:r>
              <a:rPr lang="nb-NO" dirty="0" smtClean="0"/>
              <a:t>	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077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Personalmappe</a:t>
            </a:r>
            <a:r>
              <a:rPr lang="nb-NO" dirty="0" smtClean="0"/>
              <a:t> – Ola Nordmann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6" name="Picture 5" descr="Copy of j035608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3" b="9353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8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Elektronisk personalarkiv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96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MCj042605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349500"/>
            <a:ext cx="1803400" cy="166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79388" y="1700213"/>
            <a:ext cx="1797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nb-NO" altLang="nb-NO" sz="1800"/>
              <a:t>Dagens fysiske </a:t>
            </a:r>
          </a:p>
          <a:p>
            <a:pPr eaLnBrk="1" hangingPunct="1"/>
            <a:r>
              <a:rPr lang="nb-NO" altLang="nb-NO" sz="1800"/>
              <a:t>personalmappe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8313" y="4000500"/>
            <a:ext cx="2159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nb-NO" altLang="nb-NO" sz="1400"/>
              <a:t>Inneholder bla : 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Søknad(er)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Attester og vitnemål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Arbeidskontrakter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Forlengelsesbrev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Taushetserklæring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Disiplinærsaker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Egenmeldinger 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Permisjonsøknader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Sykmeldinger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Ferieoverføring</a:t>
            </a:r>
          </a:p>
          <a:p>
            <a:pPr eaLnBrk="1" hangingPunct="1">
              <a:buFontTx/>
              <a:buChar char="-"/>
            </a:pPr>
            <a:endParaRPr lang="nb-NO" altLang="nb-NO" sz="1400"/>
          </a:p>
          <a:p>
            <a:pPr eaLnBrk="1" hangingPunct="1">
              <a:buFontTx/>
              <a:buChar char="-"/>
            </a:pPr>
            <a:endParaRPr lang="nb-NO" altLang="nb-NO" sz="1400"/>
          </a:p>
        </p:txBody>
      </p:sp>
      <p:pic>
        <p:nvPicPr>
          <p:cNvPr id="2055" name="Picture 7" descr="MCj043484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51802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MCj043484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26841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771775" y="836613"/>
            <a:ext cx="2787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nb-NO" altLang="nb-NO" sz="1800"/>
              <a:t>Elektronisk personalarkiv </a:t>
            </a:r>
          </a:p>
          <a:p>
            <a:pPr eaLnBrk="1" hangingPunct="1"/>
            <a:r>
              <a:rPr lang="nb-NO" altLang="nb-NO" sz="1800"/>
              <a:t>i ePhorte</a:t>
            </a:r>
          </a:p>
        </p:txBody>
      </p:sp>
      <p:pic>
        <p:nvPicPr>
          <p:cNvPr id="2058" name="Picture 10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852738"/>
            <a:ext cx="1795463" cy="183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356100" y="1196975"/>
            <a:ext cx="21590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nb-NO" altLang="nb-NO" sz="1400"/>
              <a:t>Inneholder bla : 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Søknad(er)</a:t>
            </a:r>
            <a:br>
              <a:rPr lang="nb-NO" altLang="nb-NO" sz="1400"/>
            </a:br>
            <a:r>
              <a:rPr lang="nb-NO" altLang="nb-NO" sz="1400"/>
              <a:t>- Attester og vitnemål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Arbeidskontrakter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Forlengelsesbrev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Taushetserklæring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Disiplinærsaker</a:t>
            </a:r>
          </a:p>
          <a:p>
            <a:pPr eaLnBrk="1" hangingPunct="1">
              <a:buFontTx/>
              <a:buChar char="-"/>
            </a:pPr>
            <a:endParaRPr lang="nb-NO" altLang="nb-NO" sz="1400"/>
          </a:p>
          <a:p>
            <a:pPr eaLnBrk="1" hangingPunct="1">
              <a:buFontTx/>
              <a:buChar char="-"/>
            </a:pPr>
            <a:endParaRPr lang="nb-NO" altLang="nb-NO" sz="1400"/>
          </a:p>
          <a:p>
            <a:pPr eaLnBrk="1" hangingPunct="1">
              <a:buFontTx/>
              <a:buChar char="-"/>
            </a:pPr>
            <a:endParaRPr lang="nb-NO" altLang="nb-NO" sz="1400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427538" y="4581525"/>
            <a:ext cx="2159000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nb-NO" altLang="nb-NO" sz="1400"/>
              <a:t>Inneholder bla : </a:t>
            </a:r>
          </a:p>
          <a:p>
            <a:pPr eaLnBrk="1" hangingPunct="1"/>
            <a:r>
              <a:rPr lang="nb-NO" altLang="nb-NO" sz="1400"/>
              <a:t>- Egenmeldinger 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Permisjonsøknader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Sykmeldinger</a:t>
            </a:r>
          </a:p>
          <a:p>
            <a:pPr eaLnBrk="1" hangingPunct="1">
              <a:buFontTx/>
              <a:buChar char="-"/>
            </a:pPr>
            <a:r>
              <a:rPr lang="nb-NO" altLang="nb-NO" sz="1400"/>
              <a:t> Ferieoverføring</a:t>
            </a:r>
          </a:p>
          <a:p>
            <a:pPr eaLnBrk="1" hangingPunct="1">
              <a:buFontTx/>
              <a:buChar char="-"/>
            </a:pPr>
            <a:endParaRPr lang="nb-NO" altLang="nb-NO" sz="1400"/>
          </a:p>
          <a:p>
            <a:pPr eaLnBrk="1" hangingPunct="1">
              <a:buFontTx/>
              <a:buChar char="-"/>
            </a:pPr>
            <a:endParaRPr lang="nb-NO" altLang="nb-NO" sz="1400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348038" y="4149725"/>
            <a:ext cx="130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nb-NO" altLang="nb-NO" sz="1800"/>
              <a:t>PAGAweb 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2339975" y="3573463"/>
            <a:ext cx="938213" cy="5048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 flipV="1">
            <a:off x="2339975" y="2924175"/>
            <a:ext cx="936625" cy="4333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4859338" y="2997200"/>
            <a:ext cx="1512887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4859338" y="3716338"/>
            <a:ext cx="1512887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443663" y="2276475"/>
            <a:ext cx="175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nb-NO" altLang="nb-NO" sz="1800"/>
              <a:t>Elektronisk </a:t>
            </a:r>
          </a:p>
          <a:p>
            <a:pPr eaLnBrk="1" hangingPunct="1"/>
            <a:r>
              <a:rPr lang="nb-NO" altLang="nb-NO" sz="1800"/>
              <a:t>personalmappe</a:t>
            </a:r>
          </a:p>
        </p:txBody>
      </p:sp>
    </p:spTree>
    <p:extLst>
      <p:ext uri="{BB962C8B-B14F-4D97-AF65-F5344CB8AC3E}">
        <p14:creationId xmlns:p14="http://schemas.microsoft.com/office/powerpoint/2010/main" val="28705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Elektroniske personalmapper i </a:t>
            </a:r>
            <a:r>
              <a:rPr lang="nb-NO" dirty="0" err="1" smtClean="0"/>
              <a:t>ePhorte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998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6" name="Text Box 1044"/>
          <p:cNvSpPr txBox="1">
            <a:spLocks noChangeArrowheads="1"/>
          </p:cNvSpPr>
          <p:nvPr/>
        </p:nvSpPr>
        <p:spPr bwMode="auto">
          <a:xfrm>
            <a:off x="539552" y="3203575"/>
            <a:ext cx="10713119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b-NO" sz="1800" dirty="0" smtClean="0">
                <a:solidFill>
                  <a:schemeClr val="tx1"/>
                </a:solidFill>
                <a:latin typeface="Times" pitchFamily="18" charset="0"/>
              </a:rPr>
              <a:t/>
            </a:r>
            <a:br>
              <a:rPr lang="nb-NO" sz="1800" dirty="0" smtClean="0">
                <a:solidFill>
                  <a:schemeClr val="tx1"/>
                </a:solidFill>
                <a:latin typeface="Times" pitchFamily="18" charset="0"/>
              </a:rPr>
            </a:br>
            <a:endParaRPr lang="nb-NO" sz="1800" dirty="0" smtClean="0">
              <a:solidFill>
                <a:schemeClr val="tx1"/>
              </a:solidFill>
              <a:latin typeface="Times" pitchFamily="18" charset="0"/>
            </a:endParaRPr>
          </a:p>
          <a:p>
            <a:endParaRPr lang="nb-NO" sz="2200" dirty="0"/>
          </a:p>
        </p:txBody>
      </p:sp>
      <p:sp>
        <p:nvSpPr>
          <p:cNvPr id="19477" name="Text Box 1045"/>
          <p:cNvSpPr txBox="1">
            <a:spLocks noChangeArrowheads="1"/>
          </p:cNvSpPr>
          <p:nvPr/>
        </p:nvSpPr>
        <p:spPr bwMode="auto">
          <a:xfrm>
            <a:off x="8330842" y="6553200"/>
            <a:ext cx="66075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nb-NO" sz="1000" b="1" dirty="0" err="1" smtClean="0">
                <a:solidFill>
                  <a:schemeClr val="bg1"/>
                </a:solidFill>
              </a:rPr>
              <a:t>ePhorte</a:t>
            </a:r>
            <a:endParaRPr lang="nb-NO" sz="1000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Copy of j03560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01575"/>
            <a:ext cx="1843087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Copy of j03560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483" y="1801575"/>
            <a:ext cx="1843087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opy of j03560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291" y="4005064"/>
            <a:ext cx="1843087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opy of j03560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567" y="4005064"/>
            <a:ext cx="1843087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1514560" y="3434407"/>
            <a:ext cx="1651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HMS IA Sykefravær</a:t>
            </a:r>
            <a:endParaRPr lang="nb-NO" sz="1100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4932040" y="3434407"/>
            <a:ext cx="1651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Adm arbeidsforhold</a:t>
            </a:r>
            <a:endParaRPr lang="nb-NO" sz="1100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1259632" y="5635009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err="1" smtClean="0"/>
              <a:t>Arb.avtaler</a:t>
            </a:r>
            <a:r>
              <a:rPr lang="nb-NO" sz="1100" dirty="0" smtClean="0"/>
              <a:t>, forlengelser, avslutning </a:t>
            </a:r>
            <a:r>
              <a:rPr lang="nb-NO" sz="1100" dirty="0" err="1" smtClean="0"/>
              <a:t>arb.forhold</a:t>
            </a:r>
            <a:endParaRPr lang="nb-NO" sz="1100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4571999" y="5683611"/>
            <a:ext cx="19150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Opprykk etter kompetanse</a:t>
            </a:r>
            <a:endParaRPr lang="nb-NO" sz="1100" dirty="0"/>
          </a:p>
        </p:txBody>
      </p:sp>
    </p:spTree>
    <p:extLst>
      <p:ext uri="{BB962C8B-B14F-4D97-AF65-F5344CB8AC3E}">
        <p14:creationId xmlns:p14="http://schemas.microsoft.com/office/powerpoint/2010/main" val="312196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tom_liggende_12818a">
  <a:themeElements>
    <a:clrScheme name="tom_liggen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om_liggen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n-NO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n-NO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om_ligge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_liggen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_liggend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_liggend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_liggend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_liggend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_liggend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1tom_liggende_12818a</Template>
  <TotalTime>0</TotalTime>
  <Words>186</Words>
  <Application>Microsoft Office PowerPoint</Application>
  <PresentationFormat>Skjermfremvisning (4:3)</PresentationFormat>
  <Paragraphs>87</Paragraphs>
  <Slides>15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6" baseType="lpstr">
      <vt:lpstr>1tom_liggende_12818a</vt:lpstr>
      <vt:lpstr>PowerPoint-presentasjon</vt:lpstr>
      <vt:lpstr>Bakgrunn </vt:lpstr>
      <vt:lpstr>PowerPoint-presentasjon</vt:lpstr>
      <vt:lpstr>Dagens bruk av personalmappe i ePhorte </vt:lpstr>
      <vt:lpstr>Personalmappe – Ola Nordmann</vt:lpstr>
      <vt:lpstr>Elektronisk personalarkiv</vt:lpstr>
      <vt:lpstr>PowerPoint-presentasjon</vt:lpstr>
      <vt:lpstr>Elektroniske personalmapper i ePhorte</vt:lpstr>
      <vt:lpstr>PowerPoint-presentasjon</vt:lpstr>
      <vt:lpstr>Veilder</vt:lpstr>
      <vt:lpstr>Tilgang</vt:lpstr>
      <vt:lpstr>PowerPoint-presentasjon</vt:lpstr>
      <vt:lpstr>PowerPoint-presentasjon</vt:lpstr>
      <vt:lpstr>Ressurser</vt:lpstr>
      <vt:lpstr>Demo</vt:lpstr>
    </vt:vector>
  </TitlesOfParts>
  <Company>NTNU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Geir Ekle</dc:creator>
  <cp:lastModifiedBy>Geir Ekle</cp:lastModifiedBy>
  <cp:revision>27</cp:revision>
  <cp:lastPrinted>2005-02-28T10:56:27Z</cp:lastPrinted>
  <dcterms:created xsi:type="dcterms:W3CDTF">2012-12-05T14:06:36Z</dcterms:created>
  <dcterms:modified xsi:type="dcterms:W3CDTF">2013-12-04T10:27:54Z</dcterms:modified>
</cp:coreProperties>
</file>